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7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6" r:id="rId17"/>
    <p:sldId id="269" r:id="rId18"/>
    <p:sldId id="270" r:id="rId19"/>
    <p:sldId id="271" r:id="rId20"/>
    <p:sldId id="272" r:id="rId21"/>
    <p:sldId id="277" r:id="rId22"/>
    <p:sldId id="273" r:id="rId23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3BB0A-3CED-4052-8956-8AE24E81FCA6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A2225-320C-46D6-A088-9591CC3304E7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2225-320C-46D6-A088-9591CC3304E7}" type="slidenum">
              <a:rPr lang="es-VE" smtClean="0"/>
              <a:pPr/>
              <a:t>20</a:t>
            </a:fld>
            <a:endParaRPr lang="es-V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2225-320C-46D6-A088-9591CC3304E7}" type="slidenum">
              <a:rPr lang="es-VE" smtClean="0"/>
              <a:pPr/>
              <a:t>21</a:t>
            </a:fld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V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V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VE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412C2F7-70E8-4C1D-9FC5-AA3D1284F832}" type="datetimeFigureOut">
              <a:rPr lang="es-VE" smtClean="0"/>
              <a:pPr/>
              <a:t>17/09/2011</a:t>
            </a:fld>
            <a:endParaRPr lang="es-VE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C8E54E2-CDEB-4B70-B948-2CEC50058B4F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Autofit/>
          </a:bodyPr>
          <a:lstStyle/>
          <a:p>
            <a:r>
              <a:rPr lang="es-VE" sz="6600" dirty="0" smtClean="0"/>
              <a:t>TALLER EL PAPEL DE LA ESCUELA SABÁTICA</a:t>
            </a:r>
            <a:endParaRPr lang="es-VE" sz="6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289451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VE" sz="4800" dirty="0" smtClean="0"/>
              <a:t>4. ¿Cómo </a:t>
            </a:r>
            <a:r>
              <a:rPr lang="es-VE" sz="4800" dirty="0"/>
              <a:t>hacerlo?</a:t>
            </a:r>
          </a:p>
          <a:p>
            <a:pPr marL="971550" lvl="1" indent="-514350">
              <a:buFont typeface="+mj-lt"/>
              <a:buAutoNum type="alphaLcPeriod"/>
            </a:pPr>
            <a:r>
              <a:rPr lang="es-VE" sz="4800" dirty="0"/>
              <a:t>Mismo valor e </a:t>
            </a:r>
            <a:r>
              <a:rPr lang="es-VE" sz="4800" dirty="0" smtClean="0"/>
              <a:t>implem</a:t>
            </a:r>
            <a:r>
              <a:rPr lang="es-VE" sz="4800" dirty="0"/>
              <a:t>e</a:t>
            </a:r>
            <a:r>
              <a:rPr lang="es-VE" sz="4800" dirty="0" smtClean="0"/>
              <a:t>ntación integral.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s-VE" sz="4800" dirty="0" smtClean="0"/>
              <a:t>Equipo </a:t>
            </a:r>
            <a:r>
              <a:rPr lang="es-VE" sz="4800" dirty="0"/>
              <a:t>humano</a:t>
            </a:r>
            <a:r>
              <a:rPr lang="es-VE" sz="4800" dirty="0" smtClean="0"/>
              <a:t>.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s-VE" sz="4800" dirty="0" smtClean="0"/>
              <a:t>Personal.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s-VE" sz="4800" dirty="0" smtClean="0"/>
              <a:t>Familia.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s-VE" sz="4800" dirty="0" smtClean="0"/>
              <a:t>Asociados.</a:t>
            </a:r>
            <a:endParaRPr lang="es-VE" sz="4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77483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s-VE" sz="4800" dirty="0" smtClean="0"/>
              <a:t>c.	 Feligresía</a:t>
            </a:r>
            <a:r>
              <a:rPr lang="es-VE" sz="4800" dirty="0"/>
              <a:t>.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s-VE" sz="4800" dirty="0"/>
              <a:t>Respaldo.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4800" dirty="0"/>
              <a:t>Junta de </a:t>
            </a:r>
            <a:r>
              <a:rPr lang="es-VE" sz="4800" dirty="0" smtClean="0"/>
              <a:t>Iglesia.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4800" dirty="0" smtClean="0"/>
              <a:t>Concilio </a:t>
            </a:r>
            <a:r>
              <a:rPr lang="es-VE" sz="4800" dirty="0"/>
              <a:t>de Ministerios </a:t>
            </a:r>
            <a:r>
              <a:rPr lang="es-VE" sz="4800" dirty="0" smtClean="0"/>
              <a:t>Personales.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4800" dirty="0" smtClean="0"/>
              <a:t>Concilio </a:t>
            </a:r>
            <a:r>
              <a:rPr lang="es-VE" sz="4800" dirty="0"/>
              <a:t>de Líderes de GP.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417240" y="803845"/>
            <a:ext cx="9525744" cy="5649491"/>
          </a:xfrm>
        </p:spPr>
        <p:txBody>
          <a:bodyPr>
            <a:noAutofit/>
          </a:bodyPr>
          <a:lstStyle/>
          <a:p>
            <a:pPr marL="1428750" lvl="2" indent="-514350">
              <a:buNone/>
            </a:pPr>
            <a:r>
              <a:rPr lang="es-VE" sz="6000" dirty="0" err="1" smtClean="0"/>
              <a:t>ii</a:t>
            </a:r>
            <a:r>
              <a:rPr lang="es-VE" sz="6000" dirty="0" smtClean="0"/>
              <a:t>. Programa  </a:t>
            </a:r>
            <a:r>
              <a:rPr lang="es-VE" sz="6000" dirty="0"/>
              <a:t>de Escuela Sabática. Preámbulo. 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6000" dirty="0"/>
              <a:t>Énfasis Semanal.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6000" dirty="0" smtClean="0"/>
              <a:t>Departamentales.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6000" dirty="0" smtClean="0"/>
              <a:t>GPs.</a:t>
            </a:r>
            <a:endParaRPr lang="es-VE" sz="6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52536" y="731837"/>
            <a:ext cx="9011344" cy="5649491"/>
          </a:xfrm>
        </p:spPr>
        <p:txBody>
          <a:bodyPr>
            <a:noAutofit/>
          </a:bodyPr>
          <a:lstStyle/>
          <a:p>
            <a:pPr lvl="3">
              <a:buNone/>
            </a:pPr>
            <a:r>
              <a:rPr lang="es-VE" sz="3600" dirty="0" smtClean="0"/>
              <a:t>2. Tiempo </a:t>
            </a:r>
            <a:r>
              <a:rPr lang="es-VE" sz="3600" dirty="0"/>
              <a:t>GP.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3600" dirty="0"/>
              <a:t>Reunión Semanal.</a:t>
            </a:r>
          </a:p>
          <a:p>
            <a:pPr marL="2800350" lvl="5" indent="-514350">
              <a:buFont typeface="+mj-lt"/>
              <a:buAutoNum type="romanLcPeriod"/>
            </a:pPr>
            <a:r>
              <a:rPr lang="es-VE" sz="3600" dirty="0"/>
              <a:t>Compañerismo. Asistencia y asuntos </a:t>
            </a:r>
            <a:r>
              <a:rPr lang="es-VE" sz="3600" dirty="0" smtClean="0"/>
              <a:t>internos.</a:t>
            </a:r>
            <a:endParaRPr lang="es-VE" sz="3600" dirty="0"/>
          </a:p>
          <a:p>
            <a:pPr marL="2800350" lvl="5" indent="-514350">
              <a:buFont typeface="+mj-lt"/>
              <a:buAutoNum type="romanLcPeriod"/>
            </a:pPr>
            <a:r>
              <a:rPr lang="es-VE" sz="3600" dirty="0" smtClean="0"/>
              <a:t>Evangelización</a:t>
            </a:r>
            <a:r>
              <a:rPr lang="es-VE" sz="3600" dirty="0"/>
              <a:t>. Informe Ministerios y </a:t>
            </a:r>
            <a:r>
              <a:rPr lang="es-VE" sz="3600" dirty="0" smtClean="0"/>
              <a:t>Planificación.</a:t>
            </a:r>
          </a:p>
          <a:p>
            <a:pPr marL="2800350" lvl="5" indent="-514350">
              <a:buFont typeface="+mj-lt"/>
              <a:buAutoNum type="romanLcPeriod"/>
            </a:pPr>
            <a:r>
              <a:rPr lang="es-VE" sz="3600" dirty="0" smtClean="0"/>
              <a:t>Estudio </a:t>
            </a:r>
            <a:r>
              <a:rPr lang="es-VE" sz="3600" dirty="0"/>
              <a:t>de la </a:t>
            </a:r>
            <a:r>
              <a:rPr lang="es-VE" sz="3600" dirty="0" smtClean="0"/>
              <a:t>Biblia.</a:t>
            </a:r>
          </a:p>
          <a:p>
            <a:pPr marL="2800350" lvl="5" indent="-514350">
              <a:buFont typeface="+mj-lt"/>
              <a:buAutoNum type="romanLcPeriod"/>
            </a:pPr>
            <a:r>
              <a:rPr lang="es-VE" sz="3600" dirty="0" smtClean="0"/>
              <a:t>Énfasis Vertical.</a:t>
            </a:r>
          </a:p>
          <a:p>
            <a:pPr marL="2800350" lvl="5" indent="-514350">
              <a:buFont typeface="+mj-lt"/>
              <a:buAutoNum type="romanLcPeriod"/>
            </a:pPr>
            <a:r>
              <a:rPr lang="es-VE" sz="3600" dirty="0" smtClean="0"/>
              <a:t>Énfasis </a:t>
            </a:r>
            <a:r>
              <a:rPr lang="es-VE" sz="3600" dirty="0"/>
              <a:t>Horizontal</a:t>
            </a:r>
            <a:r>
              <a:rPr lang="es-VE" sz="3600" dirty="0" smtClean="0"/>
              <a:t>.</a:t>
            </a:r>
            <a:endParaRPr lang="es-VE" sz="3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</a:bodyPr>
          <a:lstStyle/>
          <a:p>
            <a:pPr lvl="3">
              <a:buNone/>
            </a:pPr>
            <a:r>
              <a:rPr lang="es-VE" sz="5400" dirty="0" smtClean="0"/>
              <a:t>3. </a:t>
            </a:r>
            <a:r>
              <a:rPr lang="es-VE" sz="5400" dirty="0"/>
              <a:t>A</a:t>
            </a:r>
            <a:r>
              <a:rPr lang="es-VE" sz="5400" dirty="0" smtClean="0"/>
              <a:t>doración </a:t>
            </a:r>
            <a:r>
              <a:rPr lang="es-VE" sz="5400" dirty="0"/>
              <a:t>para todos.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 smtClean="0"/>
              <a:t>Música.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 smtClean="0"/>
              <a:t>Decoración</a:t>
            </a:r>
            <a:r>
              <a:rPr lang="es-VE" sz="5400" dirty="0"/>
              <a:t>. Templo y salones </a:t>
            </a:r>
            <a:r>
              <a:rPr lang="es-VE" sz="5400" dirty="0" smtClean="0"/>
              <a:t>infantiles.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 smtClean="0"/>
              <a:t>Misiones.</a:t>
            </a:r>
            <a:endParaRPr lang="es-VE" sz="5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24544" y="587821"/>
            <a:ext cx="9011344" cy="5649491"/>
          </a:xfrm>
        </p:spPr>
        <p:txBody>
          <a:bodyPr>
            <a:noAutofit/>
          </a:bodyPr>
          <a:lstStyle/>
          <a:p>
            <a:pPr marL="1428750" lvl="2" indent="-514350">
              <a:buFont typeface="+mj-lt"/>
              <a:buAutoNum type="romanUcPeriod"/>
            </a:pPr>
            <a:r>
              <a:rPr lang="es-VE" sz="6000" dirty="0"/>
              <a:t>10 Minutos Misioneros. Detalles Generales de la Planificación </a:t>
            </a:r>
            <a:r>
              <a:rPr lang="es-VE" sz="6000" dirty="0" smtClean="0"/>
              <a:t>Estratégica</a:t>
            </a:r>
            <a:r>
              <a:rPr lang="es-VE" sz="6000" dirty="0" smtClean="0"/>
              <a:t>.</a:t>
            </a:r>
            <a:endParaRPr lang="es-VE" sz="60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24544" y="587821"/>
            <a:ext cx="9011344" cy="5649491"/>
          </a:xfrm>
        </p:spPr>
        <p:txBody>
          <a:bodyPr>
            <a:noAutofit/>
          </a:bodyPr>
          <a:lstStyle/>
          <a:p>
            <a:pPr marL="1428750" lvl="2" indent="-514350">
              <a:buFont typeface="+mj-lt"/>
              <a:buAutoNum type="romanUcPeriod"/>
            </a:pPr>
            <a:r>
              <a:rPr lang="es-VE" sz="4000" dirty="0" smtClean="0"/>
              <a:t>Culto </a:t>
            </a:r>
            <a:r>
              <a:rPr lang="es-VE" sz="4000" dirty="0"/>
              <a:t>de adoración. Ancianos. 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/>
              <a:t>Énfasis </a:t>
            </a:r>
            <a:r>
              <a:rPr lang="es-VE" sz="3600" dirty="0" smtClean="0"/>
              <a:t>Semanales.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 smtClean="0"/>
              <a:t>Música.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 smtClean="0"/>
              <a:t>Diezmo </a:t>
            </a:r>
            <a:r>
              <a:rPr lang="es-VE" sz="3600" dirty="0"/>
              <a:t>y </a:t>
            </a:r>
            <a:r>
              <a:rPr lang="es-VE" sz="3600" dirty="0" smtClean="0"/>
              <a:t>Ofrenda.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 smtClean="0"/>
              <a:t>Intercesión.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 smtClean="0"/>
              <a:t>Estudio </a:t>
            </a:r>
            <a:r>
              <a:rPr lang="es-VE" sz="3600" dirty="0"/>
              <a:t>de la Palabra</a:t>
            </a:r>
            <a:r>
              <a:rPr lang="es-VE" sz="3600" dirty="0" smtClean="0"/>
              <a:t>.</a:t>
            </a:r>
            <a:endParaRPr lang="es-VE" sz="3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26368" y="764704"/>
            <a:ext cx="9550896" cy="5433467"/>
          </a:xfrm>
        </p:spPr>
        <p:txBody>
          <a:bodyPr/>
          <a:lstStyle/>
          <a:p>
            <a:pPr lvl="2">
              <a:buNone/>
            </a:pPr>
            <a:r>
              <a:rPr lang="es-VE" sz="6600" dirty="0" smtClean="0"/>
              <a:t>III. Sociedad </a:t>
            </a:r>
            <a:r>
              <a:rPr lang="es-VE" sz="6600" dirty="0"/>
              <a:t>de Jóvenes.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6000" dirty="0"/>
              <a:t>Énfasis Semanal.</a:t>
            </a:r>
          </a:p>
          <a:p>
            <a:pPr marL="2343150" lvl="4" indent="-514350">
              <a:buFont typeface="+mj-lt"/>
              <a:buAutoNum type="alphaLcPeriod"/>
            </a:pPr>
            <a:r>
              <a:rPr lang="es-VE" sz="6000" dirty="0" smtClean="0"/>
              <a:t>Departamentales.</a:t>
            </a:r>
          </a:p>
          <a:p>
            <a:pPr marL="2343150" lvl="4" indent="-514350">
              <a:buFont typeface="+mj-lt"/>
              <a:buAutoNum type="alphaLcPeriod"/>
            </a:pPr>
            <a:r>
              <a:rPr lang="es-VE" sz="6000" dirty="0" smtClean="0"/>
              <a:t>GPs.</a:t>
            </a:r>
            <a:endParaRPr lang="es-VE" sz="6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620688"/>
            <a:ext cx="8686800" cy="5505475"/>
          </a:xfrm>
        </p:spPr>
        <p:txBody>
          <a:bodyPr>
            <a:noAutofit/>
          </a:bodyPr>
          <a:lstStyle/>
          <a:p>
            <a:pPr lvl="3">
              <a:buNone/>
            </a:pPr>
            <a:r>
              <a:rPr lang="es-VE" sz="4800" dirty="0" smtClean="0"/>
              <a:t>2. </a:t>
            </a:r>
            <a:r>
              <a:rPr lang="es-VE" sz="5400" dirty="0" smtClean="0"/>
              <a:t>Generación </a:t>
            </a:r>
            <a:r>
              <a:rPr lang="es-VE" sz="5400" dirty="0"/>
              <a:t>Poderosa. 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/>
              <a:t>Recreación </a:t>
            </a:r>
            <a:r>
              <a:rPr lang="es-VE" sz="5400" dirty="0" smtClean="0"/>
              <a:t>espiritual.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 smtClean="0"/>
              <a:t>Salvación.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 smtClean="0"/>
              <a:t>Servicio.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5400" dirty="0" smtClean="0"/>
              <a:t>Recreación </a:t>
            </a:r>
            <a:r>
              <a:rPr lang="es-VE" sz="5400" dirty="0"/>
              <a:t>física</a:t>
            </a:r>
            <a:r>
              <a:rPr lang="es-VE" sz="5400" dirty="0" smtClean="0"/>
              <a:t>.</a:t>
            </a:r>
            <a:endParaRPr lang="es-VE" sz="5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33467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es-VE" sz="4000" dirty="0" smtClean="0"/>
              <a:t>IV. Cultos </a:t>
            </a:r>
            <a:r>
              <a:rPr lang="es-VE" sz="4000" dirty="0"/>
              <a:t>nocturnos.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/>
              <a:t>Adoración y Estudio de la </a:t>
            </a:r>
            <a:r>
              <a:rPr lang="es-VE" sz="3600" dirty="0" smtClean="0"/>
              <a:t>Palabra.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600" dirty="0" smtClean="0"/>
              <a:t>Miércoles  de Adoración </a:t>
            </a:r>
            <a:r>
              <a:rPr lang="es-VE" sz="3600" dirty="0"/>
              <a:t>y Discipulado.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3600" dirty="0"/>
              <a:t>Música </a:t>
            </a:r>
            <a:r>
              <a:rPr lang="es-VE" sz="3600" dirty="0" smtClean="0"/>
              <a:t>misionera.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3600" dirty="0" smtClean="0"/>
              <a:t>Capacitación.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3600" dirty="0" smtClean="0"/>
              <a:t>Testimonios.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3600" dirty="0" smtClean="0"/>
              <a:t>Oración </a:t>
            </a:r>
            <a:r>
              <a:rPr lang="es-VE" sz="3600" dirty="0"/>
              <a:t>poderosa</a:t>
            </a:r>
            <a:r>
              <a:rPr lang="es-VE" sz="3600" dirty="0" smtClean="0"/>
              <a:t>.</a:t>
            </a:r>
            <a:endParaRPr lang="es-VE" sz="3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0" lvl="0" indent="-1143000" algn="ctr">
              <a:buFont typeface="+mj-lt"/>
              <a:buAutoNum type="arabicPeriod"/>
            </a:pPr>
            <a:r>
              <a:rPr lang="es-VE" sz="6600" dirty="0"/>
              <a:t> Eficiencia por la complejidad.</a:t>
            </a:r>
          </a:p>
          <a:p>
            <a:pPr marL="1143000" lvl="0" indent="-1143000" algn="ctr">
              <a:buFont typeface="+mj-lt"/>
              <a:buAutoNum type="arabicPeriod"/>
            </a:pPr>
            <a:r>
              <a:rPr lang="es-VE" sz="6600" dirty="0"/>
              <a:t>¿Qué tenemos</a:t>
            </a:r>
            <a:r>
              <a:rPr lang="es-VE" sz="6600" dirty="0" smtClean="0"/>
              <a:t>?</a:t>
            </a:r>
            <a:endParaRPr lang="es-VE" sz="6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73224" y="515813"/>
            <a:ext cx="8949680" cy="5433467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es-VE" sz="3600" dirty="0" smtClean="0"/>
              <a:t>V.    Evangelización</a:t>
            </a:r>
            <a:r>
              <a:rPr lang="es-VE" sz="3600" dirty="0"/>
              <a:t>. Programa Evangelístico.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200" dirty="0" smtClean="0"/>
              <a:t>Metas </a:t>
            </a:r>
            <a:r>
              <a:rPr lang="es-VE" sz="3200" dirty="0"/>
              <a:t>claras: duplicar lo </a:t>
            </a:r>
            <a:r>
              <a:rPr lang="es-VE" sz="3200" dirty="0" smtClean="0"/>
              <a:t>alcanzado.</a:t>
            </a:r>
          </a:p>
          <a:p>
            <a:pPr marL="1828800" lvl="3" indent="-457200">
              <a:buFont typeface="+mj-lt"/>
              <a:buAutoNum type="arabicPeriod"/>
            </a:pPr>
            <a:r>
              <a:rPr lang="es-VE" sz="3200" dirty="0" smtClean="0"/>
              <a:t>Concepto </a:t>
            </a:r>
            <a:r>
              <a:rPr lang="es-VE" sz="3200" dirty="0"/>
              <a:t>misionero: Amigos de la Comunidad.</a:t>
            </a:r>
          </a:p>
          <a:p>
            <a:pPr marL="2286000" lvl="4" indent="-457200">
              <a:buFont typeface="+mj-lt"/>
              <a:buAutoNum type="alphaLcPeriod"/>
            </a:pPr>
            <a:r>
              <a:rPr lang="es-VE" sz="3200" dirty="0"/>
              <a:t>Salud, Familia y Servicio</a:t>
            </a:r>
            <a:r>
              <a:rPr lang="es-VE" sz="3200" dirty="0" smtClean="0"/>
              <a:t>.</a:t>
            </a:r>
            <a:endParaRPr lang="es-VE" sz="3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73224" y="515813"/>
            <a:ext cx="8949680" cy="5433467"/>
          </a:xfrm>
        </p:spPr>
        <p:txBody>
          <a:bodyPr>
            <a:noAutofit/>
          </a:bodyPr>
          <a:lstStyle/>
          <a:p>
            <a:pPr marL="1488186" lvl="2" indent="-857250">
              <a:buAutoNum type="romanUcPeriod" startAt="5"/>
            </a:pPr>
            <a:r>
              <a:rPr lang="es-VE" sz="3600" dirty="0" smtClean="0"/>
              <a:t>Evangelización</a:t>
            </a:r>
            <a:r>
              <a:rPr lang="es-VE" sz="3600" dirty="0"/>
              <a:t>. Programa Evangelístico.</a:t>
            </a:r>
          </a:p>
          <a:p>
            <a:pPr marL="1943100" lvl="3" indent="-571500">
              <a:buAutoNum type="arabicPeriod" startAt="3"/>
            </a:pPr>
            <a:r>
              <a:rPr lang="es-VE" sz="3200" dirty="0" smtClean="0"/>
              <a:t>Pareja Misionera.</a:t>
            </a:r>
          </a:p>
          <a:p>
            <a:pPr marL="1943100" lvl="3" indent="-571500">
              <a:buAutoNum type="arabicPeriod" startAt="3"/>
            </a:pPr>
            <a:r>
              <a:rPr lang="es-VE" sz="3200" dirty="0" smtClean="0"/>
              <a:t>Programa </a:t>
            </a:r>
            <a:r>
              <a:rPr lang="es-VE" sz="3200" dirty="0"/>
              <a:t>Misionero del GP. Incluye el de toda la </a:t>
            </a:r>
            <a:r>
              <a:rPr lang="es-VE" sz="3200" dirty="0" smtClean="0"/>
              <a:t>organización.</a:t>
            </a:r>
          </a:p>
          <a:p>
            <a:pPr marL="1943100" lvl="3" indent="-571500">
              <a:buAutoNum type="arabicPeriod" startAt="3"/>
            </a:pPr>
            <a:r>
              <a:rPr lang="es-VE" sz="3200" dirty="0" smtClean="0"/>
              <a:t>Materiales misioneros.</a:t>
            </a:r>
          </a:p>
          <a:p>
            <a:pPr marL="1943100" lvl="3" indent="-571500">
              <a:buAutoNum type="arabicPeriod" startAt="3"/>
            </a:pPr>
            <a:r>
              <a:rPr lang="es-VE" sz="3200" dirty="0" smtClean="0"/>
              <a:t>Recursos </a:t>
            </a:r>
            <a:r>
              <a:rPr lang="es-VE" sz="3200" dirty="0"/>
              <a:t>financieros</a:t>
            </a:r>
            <a:r>
              <a:rPr lang="es-VE" sz="3200" dirty="0" smtClean="0"/>
              <a:t>.</a:t>
            </a:r>
            <a:endParaRPr lang="es-VE" sz="3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" y="116632"/>
            <a:ext cx="9155360" cy="5649491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es-VE" sz="6000" dirty="0" smtClean="0"/>
              <a:t>VI. </a:t>
            </a:r>
            <a:r>
              <a:rPr lang="es-VE" sz="6200" dirty="0" smtClean="0"/>
              <a:t>Uso </a:t>
            </a:r>
            <a:r>
              <a:rPr lang="es-VE" sz="6200" dirty="0"/>
              <a:t>de los Medios de Comunicación masiva.</a:t>
            </a:r>
          </a:p>
          <a:p>
            <a:pPr marL="2971800" lvl="4" indent="-1143000">
              <a:buFont typeface="+mj-lt"/>
              <a:buAutoNum type="arabicPeriod"/>
            </a:pPr>
            <a:r>
              <a:rPr lang="es-VE" sz="6000" dirty="0"/>
              <a:t>Redes </a:t>
            </a:r>
            <a:r>
              <a:rPr lang="es-VE" sz="6000" dirty="0" smtClean="0"/>
              <a:t>Sociales.</a:t>
            </a:r>
          </a:p>
          <a:p>
            <a:pPr marL="2971800" lvl="4" indent="-1143000">
              <a:buFont typeface="+mj-lt"/>
              <a:buAutoNum type="arabicPeriod"/>
            </a:pPr>
            <a:r>
              <a:rPr lang="es-VE" sz="6000" dirty="0" smtClean="0"/>
              <a:t>Páginas web.</a:t>
            </a:r>
          </a:p>
          <a:p>
            <a:pPr marL="2971800" lvl="4" indent="-1143000">
              <a:buFont typeface="+mj-lt"/>
              <a:buAutoNum type="arabicPeriod"/>
            </a:pPr>
            <a:r>
              <a:rPr lang="es-VE" sz="6000" dirty="0" smtClean="0"/>
              <a:t>Telefonía </a:t>
            </a:r>
            <a:r>
              <a:rPr lang="es-VE" sz="6000" dirty="0"/>
              <a:t>celular.</a:t>
            </a: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264696"/>
          </a:xfrm>
        </p:spPr>
        <p:txBody>
          <a:bodyPr>
            <a:noAutofit/>
          </a:bodyPr>
          <a:lstStyle/>
          <a:p>
            <a:pPr marL="1200150" lvl="1" indent="-742950">
              <a:buFont typeface="+mj-lt"/>
              <a:buAutoNum type="alphaLcPeriod"/>
            </a:pPr>
            <a:r>
              <a:rPr lang="es-VE" sz="5400" dirty="0"/>
              <a:t>Padre sustentador</a:t>
            </a:r>
            <a:r>
              <a:rPr lang="es-VE" sz="5400" dirty="0" smtClean="0"/>
              <a:t>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5400" dirty="0" smtClean="0"/>
              <a:t>Cristo </a:t>
            </a:r>
            <a:r>
              <a:rPr lang="es-VE" sz="5400" dirty="0"/>
              <a:t>es la cabeza. Efesios 4:15,16.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5400" dirty="0"/>
              <a:t>Espíritu Santo, jefe de la Misión. Hechos 1:4,5</a:t>
            </a:r>
            <a:r>
              <a:rPr lang="es-VE" sz="5400" dirty="0" smtClean="0"/>
              <a:t>.</a:t>
            </a:r>
            <a:endParaRPr lang="es-VE" sz="5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264696"/>
          </a:xfrm>
        </p:spPr>
        <p:txBody>
          <a:bodyPr>
            <a:noAutofit/>
          </a:bodyPr>
          <a:lstStyle/>
          <a:p>
            <a:pPr marL="1200150" lvl="1" indent="-742950">
              <a:buFont typeface="+mj-lt"/>
              <a:buAutoNum type="alphaLcPeriod"/>
            </a:pPr>
            <a:r>
              <a:rPr lang="es-VE" sz="4400" dirty="0" smtClean="0"/>
              <a:t>Pastor</a:t>
            </a:r>
            <a:r>
              <a:rPr lang="es-VE" sz="4400" dirty="0"/>
              <a:t>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4400" dirty="0"/>
              <a:t>Junta de iglesia.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4400" dirty="0"/>
              <a:t>Concilio de líderes de GP.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4400" dirty="0"/>
              <a:t>Concilio de  Ministerios Personales.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4400" dirty="0"/>
              <a:t>Asociados en su departamento.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4400" dirty="0"/>
              <a:t>Feligresía</a:t>
            </a:r>
            <a:r>
              <a:rPr lang="es-VE" sz="4400" dirty="0" smtClean="0"/>
              <a:t>.</a:t>
            </a:r>
            <a:endParaRPr lang="es-VE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03845"/>
            <a:ext cx="8229600" cy="5649491"/>
          </a:xfrm>
        </p:spPr>
        <p:txBody>
          <a:bodyPr>
            <a:noAutofit/>
          </a:bodyPr>
          <a:lstStyle/>
          <a:p>
            <a:pPr marL="2057400" lvl="2" indent="-1143000">
              <a:buFont typeface="+mj-lt"/>
              <a:buAutoNum type="alphaUcPeriod"/>
            </a:pPr>
            <a:r>
              <a:rPr lang="es-VE" sz="5400" dirty="0"/>
              <a:t>Líderes.</a:t>
            </a:r>
          </a:p>
          <a:p>
            <a:pPr marL="2514600" lvl="3" indent="-1143000">
              <a:buFont typeface="+mj-lt"/>
              <a:buAutoNum type="arabicPeriod"/>
            </a:pPr>
            <a:r>
              <a:rPr lang="es-VE" sz="4800" dirty="0"/>
              <a:t>Ancianos.</a:t>
            </a:r>
          </a:p>
          <a:p>
            <a:pPr marL="2514600" lvl="3" indent="-1143000">
              <a:buFont typeface="+mj-lt"/>
              <a:buAutoNum type="arabicPeriod"/>
            </a:pPr>
            <a:r>
              <a:rPr lang="es-VE" sz="4800" dirty="0"/>
              <a:t>Departamentales.</a:t>
            </a:r>
          </a:p>
          <a:p>
            <a:pPr marL="2514600" lvl="3" indent="-1143000">
              <a:buFont typeface="+mj-lt"/>
              <a:buAutoNum type="arabicPeriod"/>
            </a:pPr>
            <a:r>
              <a:rPr lang="es-VE" sz="4800" dirty="0"/>
              <a:t>De GP.</a:t>
            </a:r>
          </a:p>
          <a:p>
            <a:pPr marL="2514600" lvl="3" indent="-1143000">
              <a:buFont typeface="+mj-lt"/>
              <a:buAutoNum type="arabicPeriod"/>
            </a:pPr>
            <a:r>
              <a:rPr lang="es-VE" sz="4800" dirty="0"/>
              <a:t>Otros</a:t>
            </a:r>
            <a:r>
              <a:rPr lang="es-VE" sz="4800" dirty="0" smtClean="0"/>
              <a:t>.</a:t>
            </a:r>
          </a:p>
          <a:p>
            <a:pPr marL="2331720" lvl="2" indent="-1143000">
              <a:buFont typeface="+mj-lt"/>
              <a:buAutoNum type="alphaUcPeriod"/>
            </a:pPr>
            <a:r>
              <a:rPr lang="es-VE" sz="5400" dirty="0" smtClean="0"/>
              <a:t>	Activa</a:t>
            </a:r>
            <a:endParaRPr lang="es-VE" sz="5400" dirty="0"/>
          </a:p>
          <a:p>
            <a:endParaRPr lang="es-VE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505475"/>
          </a:xfrm>
        </p:spPr>
        <p:txBody>
          <a:bodyPr>
            <a:noAutofit/>
          </a:bodyPr>
          <a:lstStyle/>
          <a:p>
            <a:pPr marL="1314450" lvl="1" indent="-857250">
              <a:buAutoNum type="alphaLcPeriod" startAt="10"/>
            </a:pPr>
            <a:r>
              <a:rPr lang="es-VE" sz="4400" dirty="0" smtClean="0"/>
              <a:t>Tiempo.</a:t>
            </a:r>
          </a:p>
          <a:p>
            <a:pPr marL="1314450" lvl="1" indent="-857250">
              <a:buFont typeface="+mj-lt"/>
              <a:buAutoNum type="romanUcPeriod"/>
            </a:pPr>
            <a:r>
              <a:rPr lang="es-VE" sz="4400" dirty="0" smtClean="0"/>
              <a:t>Escuela </a:t>
            </a:r>
            <a:r>
              <a:rPr lang="es-VE" sz="4400" dirty="0"/>
              <a:t>Sabática.</a:t>
            </a:r>
          </a:p>
          <a:p>
            <a:pPr marL="2114550" lvl="3" indent="-742950">
              <a:buFont typeface="+mj-lt"/>
              <a:buAutoNum type="arabicPeriod"/>
            </a:pPr>
            <a:r>
              <a:rPr lang="es-VE" sz="4400" dirty="0"/>
              <a:t>Programa.</a:t>
            </a:r>
          </a:p>
          <a:p>
            <a:pPr marL="1885950" lvl="3" indent="-514350">
              <a:buFont typeface="+mj-lt"/>
              <a:buAutoNum type="arabicPeriod"/>
            </a:pPr>
            <a:r>
              <a:rPr lang="es-VE" sz="4400" dirty="0"/>
              <a:t>Grupo </a:t>
            </a:r>
            <a:r>
              <a:rPr lang="es-VE" sz="4400" dirty="0" smtClean="0"/>
              <a:t>Pequeños.</a:t>
            </a:r>
          </a:p>
          <a:p>
            <a:pPr marL="1028700" lvl="1" indent="-514350">
              <a:buFont typeface="+mj-lt"/>
              <a:buAutoNum type="romanUcPeriod"/>
            </a:pPr>
            <a:r>
              <a:rPr lang="es-VE" sz="4400" dirty="0" smtClean="0"/>
              <a:t>10 </a:t>
            </a:r>
            <a:r>
              <a:rPr lang="es-VE" sz="4400" dirty="0"/>
              <a:t>Minutos </a:t>
            </a:r>
            <a:r>
              <a:rPr lang="es-VE" sz="4400" dirty="0" smtClean="0"/>
              <a:t>Misioneros.</a:t>
            </a:r>
          </a:p>
          <a:p>
            <a:pPr marL="1028700" lvl="1" indent="-514350">
              <a:buFont typeface="+mj-lt"/>
              <a:buAutoNum type="romanUcPeriod"/>
            </a:pPr>
            <a:r>
              <a:rPr lang="es-VE" sz="4400" dirty="0" smtClean="0"/>
              <a:t>Culto </a:t>
            </a:r>
            <a:r>
              <a:rPr lang="es-VE" sz="4400" dirty="0"/>
              <a:t>de </a:t>
            </a:r>
            <a:r>
              <a:rPr lang="es-VE" sz="4400" dirty="0" smtClean="0"/>
              <a:t>Adoración</a:t>
            </a:r>
          </a:p>
          <a:p>
            <a:pPr marL="1028700" lvl="1" indent="-514350">
              <a:buFont typeface="+mj-lt"/>
              <a:buAutoNum type="romanUcPeriod"/>
            </a:pPr>
            <a:r>
              <a:rPr lang="es-VE" sz="4400" dirty="0" smtClean="0"/>
              <a:t>Sociedad </a:t>
            </a:r>
            <a:r>
              <a:rPr lang="es-VE" sz="4400" dirty="0"/>
              <a:t>de </a:t>
            </a:r>
            <a:r>
              <a:rPr lang="es-VE" sz="4400" dirty="0" smtClean="0"/>
              <a:t>Jóvenes.</a:t>
            </a:r>
          </a:p>
          <a:p>
            <a:pPr marL="1028700" lvl="1" indent="-514350">
              <a:buFont typeface="+mj-lt"/>
              <a:buAutoNum type="romanUcPeriod"/>
            </a:pPr>
            <a:r>
              <a:rPr lang="es-VE" sz="4400" dirty="0" smtClean="0"/>
              <a:t>Cultos </a:t>
            </a:r>
            <a:r>
              <a:rPr lang="es-VE" sz="4400" dirty="0"/>
              <a:t>nocturnos</a:t>
            </a:r>
            <a:r>
              <a:rPr lang="es-VE" sz="4400" dirty="0" smtClean="0"/>
              <a:t>.</a:t>
            </a:r>
            <a:endParaRPr lang="es-VE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7688" y="587821"/>
            <a:ext cx="8686800" cy="55054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VE" sz="4400" dirty="0" smtClean="0"/>
              <a:t>k.	Estructura </a:t>
            </a:r>
            <a:r>
              <a:rPr lang="es-VE" sz="4400" dirty="0"/>
              <a:t>organizativa.</a:t>
            </a:r>
          </a:p>
          <a:p>
            <a:pPr marL="1771650" lvl="2" indent="-857250">
              <a:buFont typeface="+mj-lt"/>
              <a:buAutoNum type="romanUcPeriod"/>
            </a:pPr>
            <a:r>
              <a:rPr lang="es-VE" sz="3600" dirty="0"/>
              <a:t>Zona. Coordinación y apoyo.</a:t>
            </a:r>
          </a:p>
          <a:p>
            <a:pPr marL="1657350" lvl="2" indent="-742950">
              <a:buFont typeface="+mj-lt"/>
              <a:buAutoNum type="romanUcPeriod"/>
            </a:pPr>
            <a:r>
              <a:rPr lang="es-VE" sz="3600" dirty="0"/>
              <a:t>Campo. Coordinación y apoyo.</a:t>
            </a:r>
          </a:p>
          <a:p>
            <a:pPr marL="1657350" lvl="2" indent="-742950">
              <a:buFont typeface="+mj-lt"/>
              <a:buAutoNum type="romanUcPeriod"/>
            </a:pPr>
            <a:r>
              <a:rPr lang="es-VE" sz="3600" dirty="0"/>
              <a:t>UVO. Materiales, coordinación y apoyo.</a:t>
            </a:r>
          </a:p>
          <a:p>
            <a:pPr marL="1657350" lvl="2" indent="-742950">
              <a:buFont typeface="+mj-lt"/>
              <a:buAutoNum type="romanUcPeriod"/>
            </a:pPr>
            <a:r>
              <a:rPr lang="es-VE" sz="3600" dirty="0"/>
              <a:t>División. Materiales, coordinación y apoyo</a:t>
            </a:r>
            <a:r>
              <a:rPr lang="es-VE" sz="3600" dirty="0" smtClean="0"/>
              <a:t>.</a:t>
            </a:r>
            <a:endParaRPr lang="es-VE" sz="3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7688" y="587821"/>
            <a:ext cx="8686800" cy="55054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VE" sz="6600" dirty="0" smtClean="0"/>
              <a:t>k.	</a:t>
            </a:r>
            <a:r>
              <a:rPr lang="es-VE" sz="6600" dirty="0" smtClean="0"/>
              <a:t>Planificación </a:t>
            </a:r>
            <a:r>
              <a:rPr lang="es-VE" sz="6600" dirty="0"/>
              <a:t>Estratégica.</a:t>
            </a:r>
          </a:p>
          <a:p>
            <a:pPr marL="742950" indent="-742950">
              <a:buAutoNum type="alphaLcPeriod" startAt="13"/>
            </a:pPr>
            <a:r>
              <a:rPr lang="es-VE" sz="6600" dirty="0" smtClean="0"/>
              <a:t>Materiales.</a:t>
            </a:r>
          </a:p>
          <a:p>
            <a:pPr marL="742950" indent="-742950">
              <a:buAutoNum type="alphaLcPeriod" startAt="13"/>
            </a:pPr>
            <a:r>
              <a:rPr lang="es-VE" sz="6600" dirty="0" smtClean="0"/>
              <a:t>Recursos financieros.</a:t>
            </a:r>
            <a:endParaRPr lang="es-VE" sz="6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59829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s-VE" sz="4000" dirty="0"/>
          </a:p>
          <a:p>
            <a:pPr lvl="0">
              <a:buNone/>
            </a:pPr>
            <a:r>
              <a:rPr lang="es-VE" sz="5400" dirty="0" smtClean="0"/>
              <a:t>3. </a:t>
            </a:r>
            <a:r>
              <a:rPr lang="es-VE" sz="5400" dirty="0"/>
              <a:t>¿Qué necesita?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5400" dirty="0"/>
              <a:t>Reavivamiento. Razón y </a:t>
            </a:r>
            <a:r>
              <a:rPr lang="es-VE" sz="5400" dirty="0" smtClean="0"/>
              <a:t>Fuerza.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5400" dirty="0" smtClean="0"/>
              <a:t>Evangelismo</a:t>
            </a:r>
            <a:r>
              <a:rPr lang="es-VE" sz="5400" dirty="0"/>
              <a:t>. </a:t>
            </a:r>
            <a:r>
              <a:rPr lang="es-VE" sz="5400" dirty="0" smtClean="0"/>
              <a:t>Misión.</a:t>
            </a:r>
          </a:p>
          <a:p>
            <a:pPr marL="1200150" lvl="1" indent="-742950">
              <a:buFont typeface="+mj-lt"/>
              <a:buAutoNum type="alphaLcPeriod"/>
            </a:pPr>
            <a:r>
              <a:rPr lang="es-VE" sz="5400" dirty="0" smtClean="0"/>
              <a:t>Discipulado</a:t>
            </a:r>
            <a:r>
              <a:rPr lang="es-VE" sz="5400" dirty="0"/>
              <a:t>. Ejército.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ción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74</TotalTime>
  <Words>375</Words>
  <Application>Microsoft Office PowerPoint</Application>
  <PresentationFormat>Presentación en pantalla (4:3)</PresentationFormat>
  <Paragraphs>103</Paragraphs>
  <Slides>22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Fundición</vt:lpstr>
      <vt:lpstr>TALLER EL PAPEL DE LA ESCUELA SABÁTICA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EL PAPEL DE LA ESCUELA SABÁTICA</dc:title>
  <dc:creator>Pr. Marcos Salas</dc:creator>
  <cp:lastModifiedBy>Pr. Marcos Salas</cp:lastModifiedBy>
  <cp:revision>2</cp:revision>
  <dcterms:created xsi:type="dcterms:W3CDTF">2011-09-17T12:13:00Z</dcterms:created>
  <dcterms:modified xsi:type="dcterms:W3CDTF">2011-09-17T14:00:03Z</dcterms:modified>
</cp:coreProperties>
</file>